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33"/>
  </p:notesMasterIdLst>
  <p:sldIdLst>
    <p:sldId id="256" r:id="rId2"/>
    <p:sldId id="285" r:id="rId3"/>
    <p:sldId id="278" r:id="rId4"/>
    <p:sldId id="266" r:id="rId5"/>
    <p:sldId id="264" r:id="rId6"/>
    <p:sldId id="257" r:id="rId7"/>
    <p:sldId id="286" r:id="rId8"/>
    <p:sldId id="263" r:id="rId9"/>
    <p:sldId id="265" r:id="rId10"/>
    <p:sldId id="258" r:id="rId11"/>
    <p:sldId id="267" r:id="rId12"/>
    <p:sldId id="268" r:id="rId13"/>
    <p:sldId id="269" r:id="rId14"/>
    <p:sldId id="260" r:id="rId15"/>
    <p:sldId id="259" r:id="rId16"/>
    <p:sldId id="270" r:id="rId17"/>
    <p:sldId id="271" r:id="rId18"/>
    <p:sldId id="272" r:id="rId19"/>
    <p:sldId id="273" r:id="rId20"/>
    <p:sldId id="274" r:id="rId21"/>
    <p:sldId id="275" r:id="rId22"/>
    <p:sldId id="276" r:id="rId23"/>
    <p:sldId id="277" r:id="rId24"/>
    <p:sldId id="261" r:id="rId25"/>
    <p:sldId id="262" r:id="rId26"/>
    <p:sldId id="279" r:id="rId27"/>
    <p:sldId id="280" r:id="rId28"/>
    <p:sldId id="281" r:id="rId29"/>
    <p:sldId id="282" r:id="rId30"/>
    <p:sldId id="283" r:id="rId31"/>
    <p:sldId id="284" r:id="rId3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6780" autoAdjust="0"/>
  </p:normalViewPr>
  <p:slideViewPr>
    <p:cSldViewPr>
      <p:cViewPr varScale="1">
        <p:scale>
          <a:sx n="63" d="100"/>
          <a:sy n="63" d="100"/>
        </p:scale>
        <p:origin x="-159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4CCF7C4-971E-4BBC-845B-75C5A02B69D2}" type="datetimeFigureOut">
              <a:rPr lang="ar-IQ" smtClean="0"/>
              <a:pPr/>
              <a:t>18/06/1440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02FC3A0-707A-4F8A-8575-A1ADC808DDCA}" type="slidenum">
              <a:rPr lang="ar-IQ" smtClean="0"/>
              <a:pPr/>
              <a:t>‹#›</a:t>
            </a:fld>
            <a:endParaRPr lang="ar-IQ"/>
          </a:p>
        </p:txBody>
      </p:sp>
    </p:spTree>
    <p:extLst>
      <p:ext uri="{BB962C8B-B14F-4D97-AF65-F5344CB8AC3E}">
        <p14:creationId xmlns:p14="http://schemas.microsoft.com/office/powerpoint/2010/main" val="321642142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B02FC3A0-707A-4F8A-8575-A1ADC808DDCA}" type="slidenum">
              <a:rPr lang="ar-IQ" smtClean="0"/>
              <a:pPr/>
              <a:t>1</a:t>
            </a:fld>
            <a:endParaRPr lang="ar-IQ"/>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B02FC3A0-707A-4F8A-8575-A1ADC808DDCA}" type="slidenum">
              <a:rPr lang="ar-IQ" smtClean="0"/>
              <a:pPr/>
              <a:t>6</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1FBD92A-F92F-4E44-9741-9BC9F61B87A8}" type="datetimeFigureOut">
              <a:rPr lang="ar-IQ" smtClean="0"/>
              <a:pPr/>
              <a:t>18/06/1440</a:t>
            </a:fld>
            <a:endParaRPr lang="ar-IQ"/>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IQ"/>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376FAF19-4110-4EDF-A25C-F56E6AD193CC}"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1FBD92A-F92F-4E44-9741-9BC9F61B87A8}" type="datetimeFigureOut">
              <a:rPr lang="ar-IQ" smtClean="0"/>
              <a:pPr/>
              <a:t>18/06/1440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6FAF19-4110-4EDF-A25C-F56E6AD193CC}"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21FBD92A-F92F-4E44-9741-9BC9F61B87A8}" type="datetimeFigureOut">
              <a:rPr lang="ar-IQ" smtClean="0"/>
              <a:pPr/>
              <a:t>18/06/1440</a:t>
            </a:fld>
            <a:endParaRPr lang="ar-IQ"/>
          </a:p>
        </p:txBody>
      </p:sp>
      <p:sp>
        <p:nvSpPr>
          <p:cNvPr id="5" name="عنصر نائب للتذييل 4"/>
          <p:cNvSpPr>
            <a:spLocks noGrp="1"/>
          </p:cNvSpPr>
          <p:nvPr>
            <p:ph type="ftr" sz="quarter" idx="11"/>
          </p:nvPr>
        </p:nvSpPr>
        <p:spPr>
          <a:xfrm>
            <a:off x="457201" y="6248207"/>
            <a:ext cx="5573483" cy="365125"/>
          </a:xfrm>
        </p:spPr>
        <p:txBody>
          <a:bodyPr/>
          <a:lstStyle/>
          <a:p>
            <a:endParaRPr lang="ar-IQ"/>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376FAF19-4110-4EDF-A25C-F56E6AD193CC}"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21FBD92A-F92F-4E44-9741-9BC9F61B87A8}" type="datetimeFigureOut">
              <a:rPr lang="ar-IQ" smtClean="0"/>
              <a:pPr/>
              <a:t>18/06/1440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376FAF19-4110-4EDF-A25C-F56E6AD193CC}" type="slidenum">
              <a:rPr lang="ar-IQ" smtClean="0"/>
              <a:pPr/>
              <a:t>‹#›</a:t>
            </a:fld>
            <a:endParaRPr lang="ar-IQ"/>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21FBD92A-F92F-4E44-9741-9BC9F61B87A8}" type="datetimeFigureOut">
              <a:rPr lang="ar-IQ" smtClean="0"/>
              <a:pPr/>
              <a:t>18/06/1440</a:t>
            </a:fld>
            <a:endParaRPr lang="ar-IQ"/>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76FAF19-4110-4EDF-A25C-F56E6AD193CC}" type="slidenum">
              <a:rPr lang="ar-IQ" smtClean="0"/>
              <a:pPr/>
              <a:t>‹#›</a:t>
            </a:fld>
            <a:endParaRPr lang="ar-IQ"/>
          </a:p>
        </p:txBody>
      </p:sp>
      <p:sp>
        <p:nvSpPr>
          <p:cNvPr id="14" name="عنصر نائب للتذييل 13"/>
          <p:cNvSpPr>
            <a:spLocks noGrp="1"/>
          </p:cNvSpPr>
          <p:nvPr>
            <p:ph type="ftr" sz="quarter" idx="12"/>
          </p:nvPr>
        </p:nvSpPr>
        <p:spPr/>
        <p:txBody>
          <a:bodyPr/>
          <a:lstStyle/>
          <a:p>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21FBD92A-F92F-4E44-9741-9BC9F61B87A8}" type="datetimeFigureOut">
              <a:rPr lang="ar-IQ" smtClean="0"/>
              <a:pPr/>
              <a:t>18/06/1440</a:t>
            </a:fld>
            <a:endParaRPr lang="ar-IQ"/>
          </a:p>
        </p:txBody>
      </p:sp>
      <p:sp>
        <p:nvSpPr>
          <p:cNvPr id="10" name="عنصر نائب لرقم الشريحة 9"/>
          <p:cNvSpPr>
            <a:spLocks noGrp="1"/>
          </p:cNvSpPr>
          <p:nvPr>
            <p:ph type="sldNum" sz="quarter" idx="16"/>
          </p:nvPr>
        </p:nvSpPr>
        <p:spPr/>
        <p:txBody>
          <a:bodyPr rtlCol="0"/>
          <a:lstStyle/>
          <a:p>
            <a:fld id="{376FAF19-4110-4EDF-A25C-F56E6AD193CC}" type="slidenum">
              <a:rPr lang="ar-IQ" smtClean="0"/>
              <a:pPr/>
              <a:t>‹#›</a:t>
            </a:fld>
            <a:endParaRPr lang="ar-IQ"/>
          </a:p>
        </p:txBody>
      </p:sp>
      <p:sp>
        <p:nvSpPr>
          <p:cNvPr id="12" name="عنصر نائب للتذييل 11"/>
          <p:cNvSpPr>
            <a:spLocks noGrp="1"/>
          </p:cNvSpPr>
          <p:nvPr>
            <p:ph type="ftr" sz="quarter" idx="17"/>
          </p:nvPr>
        </p:nvSpPr>
        <p:spPr/>
        <p:txBody>
          <a:bodyPr rtlCol="0"/>
          <a:lstStyle/>
          <a:p>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21FBD92A-F92F-4E44-9741-9BC9F61B87A8}" type="datetimeFigureOut">
              <a:rPr lang="ar-IQ" smtClean="0"/>
              <a:pPr/>
              <a:t>18/06/1440</a:t>
            </a:fld>
            <a:endParaRPr lang="ar-IQ"/>
          </a:p>
        </p:txBody>
      </p:sp>
      <p:sp>
        <p:nvSpPr>
          <p:cNvPr id="12" name="عنصر نائب لرقم الشريحة 11"/>
          <p:cNvSpPr>
            <a:spLocks noGrp="1"/>
          </p:cNvSpPr>
          <p:nvPr>
            <p:ph type="sldNum" sz="quarter" idx="16"/>
          </p:nvPr>
        </p:nvSpPr>
        <p:spPr/>
        <p:txBody>
          <a:bodyPr rtlCol="0"/>
          <a:lstStyle/>
          <a:p>
            <a:fld id="{376FAF19-4110-4EDF-A25C-F56E6AD193CC}" type="slidenum">
              <a:rPr lang="ar-IQ" smtClean="0"/>
              <a:pPr/>
              <a:t>‹#›</a:t>
            </a:fld>
            <a:endParaRPr lang="ar-IQ"/>
          </a:p>
        </p:txBody>
      </p:sp>
      <p:sp>
        <p:nvSpPr>
          <p:cNvPr id="14" name="عنصر نائب للتذييل 13"/>
          <p:cNvSpPr>
            <a:spLocks noGrp="1"/>
          </p:cNvSpPr>
          <p:nvPr>
            <p:ph type="ftr" sz="quarter" idx="17"/>
          </p:nvPr>
        </p:nvSpPr>
        <p:spPr/>
        <p:txBody>
          <a:bodyPr rtlCol="0"/>
          <a:lstStyle/>
          <a:p>
            <a:endParaRPr lang="ar-IQ"/>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1FBD92A-F92F-4E44-9741-9BC9F61B87A8}" type="datetimeFigureOut">
              <a:rPr lang="ar-IQ" smtClean="0"/>
              <a:pPr/>
              <a:t>18/06/1440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376FAF19-4110-4EDF-A25C-F56E6AD193CC}"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1FBD92A-F92F-4E44-9741-9BC9F61B87A8}" type="datetimeFigureOut">
              <a:rPr lang="ar-IQ" smtClean="0"/>
              <a:pPr/>
              <a:t>18/06/1440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376FAF19-4110-4EDF-A25C-F56E6AD193CC}"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1FBD92A-F92F-4E44-9741-9BC9F61B87A8}" type="datetimeFigureOut">
              <a:rPr lang="ar-IQ" smtClean="0"/>
              <a:pPr/>
              <a:t>18/06/1440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376FAF19-4110-4EDF-A25C-F56E6AD193CC}" type="slidenum">
              <a:rPr lang="ar-IQ" smtClean="0"/>
              <a:pPr/>
              <a:t>‹#›</a:t>
            </a:fld>
            <a:endParaRPr lang="ar-IQ"/>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21FBD92A-F92F-4E44-9741-9BC9F61B87A8}" type="datetimeFigureOut">
              <a:rPr lang="ar-IQ" smtClean="0"/>
              <a:pPr/>
              <a:t>18/06/1440</a:t>
            </a:fld>
            <a:endParaRPr lang="ar-IQ"/>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376FAF19-4110-4EDF-A25C-F56E6AD193CC}" type="slidenum">
              <a:rPr lang="ar-IQ" smtClean="0"/>
              <a:pPr/>
              <a:t>‹#›</a:t>
            </a:fld>
            <a:endParaRPr lang="ar-IQ"/>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IQ"/>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1FBD92A-F92F-4E44-9741-9BC9F61B87A8}" type="datetimeFigureOut">
              <a:rPr lang="ar-IQ" smtClean="0"/>
              <a:pPr/>
              <a:t>18/06/1440</a:t>
            </a:fld>
            <a:endParaRPr lang="ar-IQ"/>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IQ"/>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76FAF19-4110-4EDF-A25C-F56E6AD193CC}"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2844" y="785794"/>
            <a:ext cx="9001156" cy="5429288"/>
          </a:xfrm>
        </p:spPr>
        <p:txBody>
          <a:bodyPr>
            <a:normAutofit/>
          </a:bodyPr>
          <a:lstStyle/>
          <a:p>
            <a:pPr algn="ctr" rtl="0"/>
            <a:r>
              <a:rPr lang="en-US" sz="2800" dirty="0"/>
              <a:t>Buffalo</a:t>
            </a:r>
            <a:br>
              <a:rPr lang="en-US" sz="2800" dirty="0"/>
            </a:br>
            <a:r>
              <a:rPr lang="en-US" sz="2800" dirty="0" smtClean="0"/>
              <a:t>  Originated </a:t>
            </a:r>
            <a:r>
              <a:rPr lang="en-US" sz="2800" dirty="0"/>
              <a:t>in Asia ,which has spread  to </a:t>
            </a:r>
            <a:r>
              <a:rPr lang="en-US" sz="2800" dirty="0" smtClean="0"/>
              <a:t>Africa and some European </a:t>
            </a:r>
            <a:r>
              <a:rPr lang="en-US" sz="2800" dirty="0"/>
              <a:t>countries and </a:t>
            </a:r>
            <a:r>
              <a:rPr lang="en-US" sz="2800" dirty="0" smtClean="0"/>
              <a:t>south of American </a:t>
            </a:r>
            <a:r>
              <a:rPr lang="en-US" sz="2800" dirty="0"/>
              <a:t>countries </a:t>
            </a:r>
            <a:r>
              <a:rPr lang="en-US" sz="2800" dirty="0" smtClean="0"/>
              <a:t>due to </a:t>
            </a:r>
            <a:r>
              <a:rPr lang="en-US" sz="2800" dirty="0"/>
              <a:t>appropriate environmental  condition for </a:t>
            </a:r>
            <a:r>
              <a:rPr lang="en-US" sz="2800" dirty="0" smtClean="0"/>
              <a:t>this  animal, and this known as  </a:t>
            </a:r>
            <a:r>
              <a:rPr lang="en-US" sz="2800" dirty="0"/>
              <a:t>the water buffalo  domesticated </a:t>
            </a:r>
            <a:r>
              <a:rPr lang="en-US" sz="2800" dirty="0" smtClean="0"/>
              <a:t>and buffalo is </a:t>
            </a:r>
            <a:r>
              <a:rPr lang="en-US" sz="2800" dirty="0"/>
              <a:t>known an essential source in the </a:t>
            </a:r>
            <a:r>
              <a:rPr lang="en-US" sz="2800" dirty="0" smtClean="0"/>
              <a:t>agriculture economy for </a:t>
            </a:r>
            <a:r>
              <a:rPr lang="en-US" sz="2800" dirty="0"/>
              <a:t>more than (26) countries of the world ,including </a:t>
            </a:r>
            <a:r>
              <a:rPr lang="en-US" sz="2800" dirty="0" smtClean="0"/>
              <a:t>China, Philippines </a:t>
            </a:r>
            <a:r>
              <a:rPr lang="en-US" sz="2800" dirty="0"/>
              <a:t>,and the group countries of </a:t>
            </a:r>
            <a:r>
              <a:rPr lang="en-US" sz="2800" dirty="0" smtClean="0"/>
              <a:t>Indochina, Malaysia ,India </a:t>
            </a:r>
            <a:r>
              <a:rPr lang="en-US" sz="2800" dirty="0"/>
              <a:t>, Pakistan Egypt and Iraq </a:t>
            </a:r>
            <a:r>
              <a:rPr lang="en-US" sz="2800" dirty="0" smtClean="0"/>
              <a:t>. </a:t>
            </a:r>
            <a:r>
              <a:rPr lang="en-US" sz="2800" dirty="0"/>
              <a:t/>
            </a:r>
            <a:br>
              <a:rPr lang="en-US" sz="2800" dirty="0"/>
            </a:br>
            <a:r>
              <a:rPr lang="en-US" sz="2800" dirty="0" smtClean="0"/>
              <a:t> </a:t>
            </a:r>
            <a:endParaRPr lang="ar-IQ" sz="2800" dirty="0"/>
          </a:p>
        </p:txBody>
      </p:sp>
      <p:sp>
        <p:nvSpPr>
          <p:cNvPr id="3" name="عنوان فرعي 2"/>
          <p:cNvSpPr>
            <a:spLocks noGrp="1"/>
          </p:cNvSpPr>
          <p:nvPr>
            <p:ph type="subTitle" idx="1"/>
          </p:nvPr>
        </p:nvSpPr>
        <p:spPr/>
        <p:txBody>
          <a:bodyPr/>
          <a:lstStyle/>
          <a:p>
            <a:endParaRPr lang="ar-IQ"/>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612648" y="2500306"/>
            <a:ext cx="8153400" cy="3595694"/>
          </a:xfrm>
        </p:spPr>
        <p:txBody>
          <a:bodyPr>
            <a:normAutofit lnSpcReduction="10000"/>
          </a:bodyPr>
          <a:lstStyle/>
          <a:p>
            <a:pPr algn="ctr"/>
            <a:r>
              <a:rPr lang="en-US" dirty="0" smtClean="0"/>
              <a:t> 2-River Buffalo</a:t>
            </a:r>
          </a:p>
          <a:p>
            <a:pPr algn="l"/>
            <a:r>
              <a:rPr lang="en-US" dirty="0" smtClean="0"/>
              <a:t>     River buffalo include are numerous type and exist in India ,Pakistan and many other countries and the general qualities of buffalo need to the water and this phenomenon led to the consideration buffalo  animal  ( a semi-aquatic animal),the buffalo found of swimming and in particular during the period of hot .</a:t>
            </a:r>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5122" name="Picture 2" descr="C:\Users\Farah\Desktop\indian water buffalo.jpg"/>
          <p:cNvPicPr>
            <a:picLocks noGrp="1" noChangeAspect="1" noChangeArrowheads="1"/>
          </p:cNvPicPr>
          <p:nvPr>
            <p:ph sz="quarter" idx="1"/>
          </p:nvPr>
        </p:nvPicPr>
        <p:blipFill>
          <a:blip r:embed="rId2" cstate="print"/>
          <a:srcRect/>
          <a:stretch>
            <a:fillRect/>
          </a:stretch>
        </p:blipFill>
        <p:spPr bwMode="auto">
          <a:xfrm>
            <a:off x="928662" y="1637440"/>
            <a:ext cx="7215238" cy="471572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6146" name="Picture 2" descr="C:\Users\Farah\Desktop\images.jpg"/>
          <p:cNvPicPr>
            <a:picLocks noGrp="1" noChangeAspect="1" noChangeArrowheads="1"/>
          </p:cNvPicPr>
          <p:nvPr>
            <p:ph sz="quarter" idx="1"/>
          </p:nvPr>
        </p:nvPicPr>
        <p:blipFill>
          <a:blip r:embed="rId2" cstate="print"/>
          <a:srcRect/>
          <a:stretch>
            <a:fillRect/>
          </a:stretch>
        </p:blipFill>
        <p:spPr bwMode="auto">
          <a:xfrm>
            <a:off x="857224" y="1285860"/>
            <a:ext cx="7715304" cy="542928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7170" name="Picture 2" descr="C:\Users\Farah\Desktop\42_a8c7d00173f46c5da73fb9a9f4b91add.jpg"/>
          <p:cNvPicPr>
            <a:picLocks noGrp="1" noChangeAspect="1" noChangeArrowheads="1"/>
          </p:cNvPicPr>
          <p:nvPr>
            <p:ph sz="quarter" idx="1"/>
          </p:nvPr>
        </p:nvPicPr>
        <p:blipFill>
          <a:blip r:embed="rId2" cstate="print"/>
          <a:srcRect/>
          <a:stretch>
            <a:fillRect/>
          </a:stretch>
        </p:blipFill>
        <p:spPr bwMode="auto">
          <a:xfrm>
            <a:off x="857224" y="1071546"/>
            <a:ext cx="7590066" cy="514353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pPr algn="l"/>
            <a:r>
              <a:rPr lang="en-US" dirty="0" smtClean="0"/>
              <a:t>x-Buffalos  active at night in grazing and swimming as well as to carry out and movement as well as mating .    </a:t>
            </a:r>
          </a:p>
          <a:p>
            <a:pPr algn="l"/>
            <a:r>
              <a:rPr lang="en-US" dirty="0" smtClean="0"/>
              <a:t>x-His life long and buffalo that life given the necessary attention has to keep the continuity of economic in milk yield and work until (15)years . </a:t>
            </a:r>
          </a:p>
          <a:p>
            <a:pPr algn="l"/>
            <a:r>
              <a:rPr lang="en-US" dirty="0" smtClean="0"/>
              <a:t>x-The buffalo can work to stay until the age of (20)years and some of them keep up to (40)years.</a:t>
            </a:r>
          </a:p>
          <a:p>
            <a:endParaRPr lang="ar-IQ"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4" name="عنصر نائب للمحتوى 3"/>
          <p:cNvSpPr>
            <a:spLocks noGrp="1"/>
          </p:cNvSpPr>
          <p:nvPr>
            <p:ph sz="quarter" idx="1"/>
          </p:nvPr>
        </p:nvSpPr>
        <p:spPr>
          <a:xfrm>
            <a:off x="642910" y="1643050"/>
            <a:ext cx="8153400" cy="4495800"/>
          </a:xfrm>
        </p:spPr>
        <p:txBody>
          <a:bodyPr>
            <a:normAutofit fontScale="77500" lnSpcReduction="20000"/>
          </a:bodyPr>
          <a:lstStyle/>
          <a:p>
            <a:r>
              <a:rPr lang="ar-IQ" dirty="0" smtClean="0"/>
              <a:t> </a:t>
            </a:r>
            <a:endParaRPr lang="en-US" dirty="0" smtClean="0"/>
          </a:p>
          <a:p>
            <a:pPr algn="l"/>
            <a:r>
              <a:rPr lang="ar-IQ" dirty="0" smtClean="0"/>
              <a:t> </a:t>
            </a:r>
            <a:endParaRPr lang="en-US" dirty="0" smtClean="0"/>
          </a:p>
          <a:p>
            <a:pPr algn="ctr"/>
            <a:r>
              <a:rPr lang="en-US" b="1" i="1" u="sng" dirty="0" smtClean="0"/>
              <a:t>The formal  qualities of buffalo </a:t>
            </a:r>
            <a:endParaRPr lang="en-US" dirty="0" smtClean="0"/>
          </a:p>
          <a:p>
            <a:pPr algn="l"/>
            <a:r>
              <a:rPr lang="en-US" b="1" i="1" u="sng" dirty="0" smtClean="0"/>
              <a:t> </a:t>
            </a:r>
            <a:r>
              <a:rPr lang="en-US" dirty="0" smtClean="0"/>
              <a:t>1-Buffalo approximate weight range (230-1000)</a:t>
            </a:r>
            <a:r>
              <a:rPr lang="en-US" dirty="0" err="1" smtClean="0"/>
              <a:t>kg,in</a:t>
            </a:r>
            <a:r>
              <a:rPr lang="en-US" dirty="0" smtClean="0"/>
              <a:t> the  Philippine the buffalo weight from (270-400)kg while in Toyland reach (900)kg.   </a:t>
            </a:r>
          </a:p>
          <a:p>
            <a:pPr algn="l"/>
            <a:r>
              <a:rPr lang="en-US" dirty="0" smtClean="0"/>
              <a:t>2-The common color of buffalo are Grey and Black some time dark brown .</a:t>
            </a:r>
          </a:p>
          <a:p>
            <a:pPr algn="l"/>
            <a:r>
              <a:rPr lang="en-US" dirty="0" smtClean="0"/>
              <a:t>3-The river buffalo characterized by Grey color and the swamp buffalo characterized by grey color at first age then take to dark gradually to blue or black and  no  relationship between the color and the reproductive  as well as the ability to hot environmental</a:t>
            </a:r>
          </a:p>
          <a:p>
            <a:pPr algn="l"/>
            <a:r>
              <a:rPr lang="en-US" dirty="0" smtClean="0"/>
              <a:t>4-The buffalo have long horn which different in shape and size </a:t>
            </a:r>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8194" name="Picture 2" descr="C:\Users\Farah\Desktop\images (2).jpg"/>
          <p:cNvPicPr>
            <a:picLocks noGrp="1" noChangeAspect="1" noChangeArrowheads="1"/>
          </p:cNvPicPr>
          <p:nvPr>
            <p:ph sz="quarter" idx="1"/>
          </p:nvPr>
        </p:nvPicPr>
        <p:blipFill>
          <a:blip r:embed="rId2" cstate="print"/>
          <a:srcRect/>
          <a:stretch>
            <a:fillRect/>
          </a:stretch>
        </p:blipFill>
        <p:spPr bwMode="auto">
          <a:xfrm>
            <a:off x="857224" y="1428736"/>
            <a:ext cx="7715304" cy="528641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9218" name="Picture 2" descr="C:\Users\Farah\Desktop\images (6).jpg"/>
          <p:cNvPicPr>
            <a:picLocks noGrp="1" noChangeAspect="1" noChangeArrowheads="1"/>
          </p:cNvPicPr>
          <p:nvPr>
            <p:ph sz="quarter" idx="1"/>
          </p:nvPr>
        </p:nvPicPr>
        <p:blipFill>
          <a:blip r:embed="rId2" cstate="print"/>
          <a:srcRect/>
          <a:stretch>
            <a:fillRect/>
          </a:stretch>
        </p:blipFill>
        <p:spPr bwMode="auto">
          <a:xfrm>
            <a:off x="0" y="1071547"/>
            <a:ext cx="8858279" cy="542928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0242" name="Picture 2" descr="C:\Users\Farah\Desktop\images (5).jpg"/>
          <p:cNvPicPr>
            <a:picLocks noGrp="1" noChangeAspect="1" noChangeArrowheads="1"/>
          </p:cNvPicPr>
          <p:nvPr>
            <p:ph sz="quarter" idx="1"/>
          </p:nvPr>
        </p:nvPicPr>
        <p:blipFill>
          <a:blip r:embed="rId2" cstate="print"/>
          <a:srcRect/>
          <a:stretch>
            <a:fillRect/>
          </a:stretch>
        </p:blipFill>
        <p:spPr bwMode="auto">
          <a:xfrm>
            <a:off x="571472" y="1285860"/>
            <a:ext cx="7929618" cy="557214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1266" name="Picture 2" descr="C:\Users\Farah\Desktop\images (3).jpg"/>
          <p:cNvPicPr>
            <a:picLocks noGrp="1" noChangeAspect="1" noChangeArrowheads="1"/>
          </p:cNvPicPr>
          <p:nvPr>
            <p:ph sz="quarter" idx="1"/>
          </p:nvPr>
        </p:nvPicPr>
        <p:blipFill>
          <a:blip r:embed="rId2" cstate="print"/>
          <a:srcRect/>
          <a:stretch>
            <a:fillRect/>
          </a:stretch>
        </p:blipFill>
        <p:spPr bwMode="auto">
          <a:xfrm>
            <a:off x="0" y="785794"/>
            <a:ext cx="9144000" cy="635798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6386" name="Picture 2" descr="C:\Users\Farah\Desktop\images (10).jpg"/>
          <p:cNvPicPr>
            <a:picLocks noGrp="1" noChangeAspect="1" noChangeArrowheads="1"/>
          </p:cNvPicPr>
          <p:nvPr>
            <p:ph sz="quarter" idx="1"/>
          </p:nvPr>
        </p:nvPicPr>
        <p:blipFill>
          <a:blip r:embed="rId2" cstate="print"/>
          <a:srcRect/>
          <a:stretch>
            <a:fillRect/>
          </a:stretch>
        </p:blipFill>
        <p:spPr bwMode="auto">
          <a:xfrm>
            <a:off x="4644008" y="1357298"/>
            <a:ext cx="4499991" cy="4375958"/>
          </a:xfrm>
          <a:prstGeom prst="rect">
            <a:avLst/>
          </a:prstGeom>
          <a:noFill/>
        </p:spPr>
      </p:pic>
      <p:sp>
        <p:nvSpPr>
          <p:cNvPr id="3" name="Rectangle 2"/>
          <p:cNvSpPr/>
          <p:nvPr/>
        </p:nvSpPr>
        <p:spPr>
          <a:xfrm>
            <a:off x="0" y="1720840"/>
            <a:ext cx="4572000" cy="3416320"/>
          </a:xfrm>
          <a:prstGeom prst="rect">
            <a:avLst/>
          </a:prstGeom>
        </p:spPr>
        <p:txBody>
          <a:bodyPr wrap="square">
            <a:spAutoFit/>
          </a:bodyPr>
          <a:lstStyle/>
          <a:p>
            <a:pPr algn="ctr"/>
            <a:r>
              <a:rPr lang="en-US" dirty="0"/>
              <a:t>Buffalo</a:t>
            </a:r>
            <a:br>
              <a:rPr lang="en-US" dirty="0"/>
            </a:br>
            <a:r>
              <a:rPr lang="en-US" dirty="0"/>
              <a:t>  Originated in Asia ,which has spread  to Africa and some European countries and south of American countries due to appropriate environmental  condition for this  animal, and this known as  the water buffalo  domesticated and buffalo is known an essential source in the agriculture economy for more than (26) countries of the world ,including China, Philippines ,and the group countries of Indochina, Malaysia ,India , Pakistan Egypt and Iraq </a:t>
            </a:r>
          </a:p>
        </p:txBody>
      </p:sp>
    </p:spTree>
    <p:extLst>
      <p:ext uri="{BB962C8B-B14F-4D97-AF65-F5344CB8AC3E}">
        <p14:creationId xmlns:p14="http://schemas.microsoft.com/office/powerpoint/2010/main" val="1687422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2290" name="Picture 2" descr="C:\Users\Farah\Desktop\images (1).jpg"/>
          <p:cNvPicPr>
            <a:picLocks noGrp="1" noChangeAspect="1" noChangeArrowheads="1"/>
          </p:cNvPicPr>
          <p:nvPr>
            <p:ph sz="quarter" idx="1"/>
          </p:nvPr>
        </p:nvPicPr>
        <p:blipFill>
          <a:blip r:embed="rId2" cstate="print"/>
          <a:srcRect/>
          <a:stretch>
            <a:fillRect/>
          </a:stretch>
        </p:blipFill>
        <p:spPr bwMode="auto">
          <a:xfrm>
            <a:off x="0" y="642918"/>
            <a:ext cx="9143999" cy="6215082"/>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3314" name="Picture 2" descr="C:\Users\Farah\Desktop\water-buffalo-beserah-malaysia+1152_13492483297-tpfil02aw-21770.jpg"/>
          <p:cNvPicPr>
            <a:picLocks noGrp="1" noChangeAspect="1" noChangeArrowheads="1"/>
          </p:cNvPicPr>
          <p:nvPr>
            <p:ph sz="quarter" idx="1"/>
          </p:nvPr>
        </p:nvPicPr>
        <p:blipFill>
          <a:blip r:embed="rId2" cstate="print"/>
          <a:srcRect/>
          <a:stretch>
            <a:fillRect/>
          </a:stretch>
        </p:blipFill>
        <p:spPr bwMode="auto">
          <a:xfrm>
            <a:off x="0" y="1285860"/>
            <a:ext cx="9144000" cy="557214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4338" name="Picture 2" descr="C:\Users\Farah\Desktop\images (8).jpg"/>
          <p:cNvPicPr>
            <a:picLocks noGrp="1" noChangeAspect="1" noChangeArrowheads="1"/>
          </p:cNvPicPr>
          <p:nvPr>
            <p:ph sz="quarter" idx="1"/>
          </p:nvPr>
        </p:nvPicPr>
        <p:blipFill>
          <a:blip r:embed="rId2" cstate="print"/>
          <a:srcRect/>
          <a:stretch>
            <a:fillRect/>
          </a:stretch>
        </p:blipFill>
        <p:spPr bwMode="auto">
          <a:xfrm>
            <a:off x="285721" y="1285860"/>
            <a:ext cx="9206766" cy="557214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5362" name="Picture 2" descr="C:\Users\Farah\Desktop\images (7).jpg"/>
          <p:cNvPicPr>
            <a:picLocks noGrp="1" noChangeAspect="1" noChangeArrowheads="1"/>
          </p:cNvPicPr>
          <p:nvPr>
            <p:ph sz="quarter" idx="1"/>
          </p:nvPr>
        </p:nvPicPr>
        <p:blipFill>
          <a:blip r:embed="rId2" cstate="print"/>
          <a:srcRect/>
          <a:stretch>
            <a:fillRect/>
          </a:stretch>
        </p:blipFill>
        <p:spPr bwMode="auto">
          <a:xfrm>
            <a:off x="0" y="1285860"/>
            <a:ext cx="9144000" cy="600079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612648" y="1600200"/>
            <a:ext cx="8153400" cy="4686320"/>
          </a:xfrm>
        </p:spPr>
        <p:txBody>
          <a:bodyPr/>
          <a:lstStyle/>
          <a:p>
            <a:pPr algn="l"/>
            <a:r>
              <a:rPr lang="en-US" b="1" i="1" u="sng" dirty="0" smtClean="0"/>
              <a:t>The productive qualities of buffalo</a:t>
            </a:r>
            <a:endParaRPr lang="en-US" dirty="0" smtClean="0"/>
          </a:p>
          <a:p>
            <a:pPr algn="l"/>
            <a:r>
              <a:rPr lang="en-US" dirty="0" smtClean="0"/>
              <a:t>1-The buffalo can production of milk and meat beside the work.</a:t>
            </a:r>
          </a:p>
          <a:p>
            <a:pPr algn="l"/>
            <a:r>
              <a:rPr lang="en-US" dirty="0" smtClean="0"/>
              <a:t>2-The fat % in buffalo milk from (7,5-15).</a:t>
            </a:r>
          </a:p>
          <a:p>
            <a:pPr algn="l"/>
            <a:r>
              <a:rPr lang="en-US" dirty="0" smtClean="0"/>
              <a:t>3-Medium production of milk daily from (2,25-4,4)litter while female which specific for production milk reach daily (18) litter.</a:t>
            </a:r>
          </a:p>
          <a:p>
            <a:pPr algn="l"/>
            <a:r>
              <a:rPr lang="en-US" dirty="0" smtClean="0"/>
              <a:t>4-The period of milk production extended about (281)days. </a:t>
            </a:r>
          </a:p>
          <a:p>
            <a:endParaRPr lang="ar-IQ"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a:bodyPr>
          <a:lstStyle/>
          <a:p>
            <a:pPr algn="ctr"/>
            <a:r>
              <a:rPr lang="en-US" b="1" i="1" u="sng" dirty="0" smtClean="0"/>
              <a:t>Reproductive of buffalo</a:t>
            </a:r>
            <a:endParaRPr lang="en-US" dirty="0" smtClean="0"/>
          </a:p>
          <a:p>
            <a:pPr algn="l"/>
            <a:r>
              <a:rPr lang="en-US" dirty="0" smtClean="0"/>
              <a:t>1-The maturity of male and female at age (12)month.</a:t>
            </a:r>
          </a:p>
          <a:p>
            <a:pPr algn="l"/>
            <a:r>
              <a:rPr lang="en-US" dirty="0" smtClean="0"/>
              <a:t>2-The estrus cycle each (21)days and extended for few hours to (12)hours </a:t>
            </a:r>
          </a:p>
          <a:p>
            <a:pPr algn="l"/>
            <a:r>
              <a:rPr lang="en-US" dirty="0" smtClean="0"/>
              <a:t>3-The first birth of female at age (2,5)years </a:t>
            </a:r>
          </a:p>
          <a:p>
            <a:pPr algn="l"/>
            <a:r>
              <a:rPr lang="en-US" dirty="0" smtClean="0"/>
              <a:t>4-Midum birth (2) each (3)years .</a:t>
            </a:r>
          </a:p>
          <a:p>
            <a:pPr algn="l"/>
            <a:r>
              <a:rPr lang="en-US" dirty="0" smtClean="0"/>
              <a:t>5-The gestation period of buffalo is(316)days.</a:t>
            </a:r>
          </a:p>
          <a:p>
            <a:pPr algn="l"/>
            <a:r>
              <a:rPr lang="en-US" dirty="0" smtClean="0"/>
              <a:t>6-The male can use for production in the second year of age</a:t>
            </a:r>
            <a:endParaRPr lang="ar-IQ"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77500" lnSpcReduction="20000"/>
          </a:bodyPr>
          <a:lstStyle/>
          <a:p>
            <a:pPr algn="ctr"/>
            <a:r>
              <a:rPr lang="en-US" b="1" i="1" u="sng" dirty="0" smtClean="0"/>
              <a:t>The Iraqi Buffalo    </a:t>
            </a:r>
            <a:endParaRPr lang="en-US" dirty="0" smtClean="0"/>
          </a:p>
          <a:p>
            <a:pPr algn="l"/>
            <a:r>
              <a:rPr lang="en-US" dirty="0" smtClean="0"/>
              <a:t>1-The  buffalo in Iraq divided into two type</a:t>
            </a:r>
          </a:p>
          <a:p>
            <a:pPr algn="l"/>
            <a:r>
              <a:rPr lang="en-US" dirty="0" smtClean="0"/>
              <a:t>   a-swamp buffalo                    b- Riverbanks and cities  buffalo    2-Riverbanks and cities buffalo larger than the swamp type in size and   in production of milk due to good care and feed.                                                                                                                     3-The number of buffalo may reach to (195000)heads .</a:t>
            </a:r>
          </a:p>
          <a:p>
            <a:pPr algn="l"/>
            <a:r>
              <a:rPr lang="en-US" dirty="0" smtClean="0"/>
              <a:t>4-The buffalo in Iraq may consider the source of milk production .  </a:t>
            </a:r>
          </a:p>
          <a:p>
            <a:pPr algn="l"/>
            <a:r>
              <a:rPr lang="en-US" dirty="0" smtClean="0"/>
              <a:t>5-Most of his preparation in the Central Region, where a population of buffalo (140,000) than about (68000) in Baghdad followed by the southern region, which has a population of buffalo about (47000) head</a:t>
            </a:r>
            <a:endParaRPr lang="ar-IQ"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7410" name="Picture 2" descr="C:\Users\Farah\Desktop\847327.jpg"/>
          <p:cNvPicPr>
            <a:picLocks noGrp="1" noChangeAspect="1" noChangeArrowheads="1"/>
          </p:cNvPicPr>
          <p:nvPr>
            <p:ph sz="quarter" idx="1"/>
          </p:nvPr>
        </p:nvPicPr>
        <p:blipFill>
          <a:blip r:embed="rId2" cstate="print"/>
          <a:srcRect/>
          <a:stretch>
            <a:fillRect/>
          </a:stretch>
        </p:blipFill>
        <p:spPr bwMode="auto">
          <a:xfrm>
            <a:off x="0" y="571480"/>
            <a:ext cx="9144000" cy="628652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8434" name="Picture 2" descr="C:\Users\Farah\Desktop\images (1).jpg"/>
          <p:cNvPicPr>
            <a:picLocks noGrp="1" noChangeAspect="1" noChangeArrowheads="1"/>
          </p:cNvPicPr>
          <p:nvPr>
            <p:ph sz="quarter" idx="1"/>
          </p:nvPr>
        </p:nvPicPr>
        <p:blipFill>
          <a:blip r:embed="rId2" cstate="print"/>
          <a:srcRect/>
          <a:stretch>
            <a:fillRect/>
          </a:stretch>
        </p:blipFill>
        <p:spPr bwMode="auto">
          <a:xfrm>
            <a:off x="0" y="428604"/>
            <a:ext cx="9144000" cy="6429396"/>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9458" name="Picture 2" descr="C:\Users\Farah\Desktop\images (2).jpg"/>
          <p:cNvPicPr>
            <a:picLocks noGrp="1" noChangeAspect="1" noChangeArrowheads="1"/>
          </p:cNvPicPr>
          <p:nvPr>
            <p:ph sz="quarter" idx="1"/>
          </p:nvPr>
        </p:nvPicPr>
        <p:blipFill>
          <a:blip r:embed="rId2" cstate="print"/>
          <a:srcRect/>
          <a:stretch>
            <a:fillRect/>
          </a:stretch>
        </p:blipFill>
        <p:spPr bwMode="auto">
          <a:xfrm>
            <a:off x="571472" y="1214422"/>
            <a:ext cx="8215370" cy="564357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6386" name="Picture 2" descr="C:\Users\Farah\Desktop\images (10).jpg"/>
          <p:cNvPicPr>
            <a:picLocks noGrp="1" noChangeAspect="1" noChangeArrowheads="1"/>
          </p:cNvPicPr>
          <p:nvPr>
            <p:ph sz="quarter" idx="1"/>
          </p:nvPr>
        </p:nvPicPr>
        <p:blipFill>
          <a:blip r:embed="rId2" cstate="print"/>
          <a:srcRect/>
          <a:stretch>
            <a:fillRect/>
          </a:stretch>
        </p:blipFill>
        <p:spPr bwMode="auto">
          <a:xfrm>
            <a:off x="228534" y="1357298"/>
            <a:ext cx="8915465" cy="5500702"/>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20482" name="Picture 2" descr="C:\Users\Farah\Desktop\images.jpg"/>
          <p:cNvPicPr>
            <a:picLocks noGrp="1" noChangeAspect="1" noChangeArrowheads="1"/>
          </p:cNvPicPr>
          <p:nvPr>
            <p:ph sz="quarter" idx="1"/>
          </p:nvPr>
        </p:nvPicPr>
        <p:blipFill>
          <a:blip r:embed="rId2" cstate="print"/>
          <a:srcRect/>
          <a:stretch>
            <a:fillRect/>
          </a:stretch>
        </p:blipFill>
        <p:spPr bwMode="auto">
          <a:xfrm>
            <a:off x="1" y="0"/>
            <a:ext cx="8786842" cy="68580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21506" name="Picture 2" descr="C:\Users\Farah\Desktop\32362.imgcache.jpg"/>
          <p:cNvPicPr>
            <a:picLocks noGrp="1" noChangeAspect="1" noChangeArrowheads="1"/>
          </p:cNvPicPr>
          <p:nvPr>
            <p:ph sz="quarter"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098" name="Picture 2" descr="C:\Users\Farah\Desktop\images (1).jpg"/>
          <p:cNvPicPr>
            <a:picLocks noGrp="1" noChangeAspect="1" noChangeArrowheads="1"/>
          </p:cNvPicPr>
          <p:nvPr>
            <p:ph sz="quarter" idx="1"/>
          </p:nvPr>
        </p:nvPicPr>
        <p:blipFill>
          <a:blip r:embed="rId2" cstate="print"/>
          <a:srcRect/>
          <a:stretch>
            <a:fillRect/>
          </a:stretch>
        </p:blipFill>
        <p:spPr bwMode="auto">
          <a:xfrm>
            <a:off x="1214414" y="1500175"/>
            <a:ext cx="7072362" cy="514353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2050" name="Picture 2" descr="C:\Users\Farah\Desktop\images (3).jpg"/>
          <p:cNvPicPr>
            <a:picLocks noGrp="1" noChangeAspect="1" noChangeArrowheads="1"/>
          </p:cNvPicPr>
          <p:nvPr>
            <p:ph sz="quarter" idx="1"/>
          </p:nvPr>
        </p:nvPicPr>
        <p:blipFill>
          <a:blip r:embed="rId2" cstate="print"/>
          <a:srcRect/>
          <a:stretch>
            <a:fillRect/>
          </a:stretch>
        </p:blipFill>
        <p:spPr bwMode="auto">
          <a:xfrm>
            <a:off x="785786" y="857232"/>
            <a:ext cx="8072494" cy="600076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lnSpcReduction="10000"/>
          </a:bodyPr>
          <a:lstStyle/>
          <a:p>
            <a:pPr algn="ctr"/>
            <a:r>
              <a:rPr lang="en-US" b="1" i="1" u="sng" dirty="0" smtClean="0"/>
              <a:t>Type of Buffalo </a:t>
            </a:r>
            <a:endParaRPr lang="en-US" dirty="0" smtClean="0"/>
          </a:p>
          <a:p>
            <a:pPr algn="l"/>
            <a:r>
              <a:rPr lang="en-US" dirty="0" smtClean="0"/>
              <a:t>  There are two types of Buffalo they are </a:t>
            </a:r>
          </a:p>
          <a:p>
            <a:pPr algn="l"/>
            <a:r>
              <a:rPr lang="en-US" dirty="0" smtClean="0"/>
              <a:t>1-Swamp buffalo             </a:t>
            </a:r>
          </a:p>
          <a:p>
            <a:pPr algn="l"/>
            <a:r>
              <a:rPr lang="ar-IQ" dirty="0" smtClean="0"/>
              <a:t>    </a:t>
            </a:r>
            <a:r>
              <a:rPr lang="en-US" dirty="0" smtClean="0"/>
              <a:t>   This type prevalent and widespread in eastern countries especially the northern East part of Asia and in spite of the existence of variation in color and size , the Breeds are located  did not differentiate into distinct types and known this kind in the Philippines(</a:t>
            </a:r>
            <a:r>
              <a:rPr lang="en-US" dirty="0" err="1" smtClean="0"/>
              <a:t>carabo</a:t>
            </a:r>
            <a:r>
              <a:rPr lang="en-US" dirty="0" smtClean="0"/>
              <a:t>),while the same called in Malaysia (Kerbao)    </a:t>
            </a:r>
            <a:r>
              <a:rPr lang="ar-IQ" dirty="0" smtClean="0"/>
              <a:t>    </a:t>
            </a:r>
            <a:r>
              <a:rPr lang="en-US" dirty="0" smtClean="0"/>
              <a:t>        </a:t>
            </a:r>
          </a:p>
          <a:p>
            <a:pPr algn="ct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7410" name="Picture 2" descr="C:\Users\Farah\Desktop\847327.jpg"/>
          <p:cNvPicPr>
            <a:picLocks noGrp="1" noChangeAspect="1" noChangeArrowheads="1"/>
          </p:cNvPicPr>
          <p:nvPr>
            <p:ph sz="quarter" idx="1"/>
          </p:nvPr>
        </p:nvPicPr>
        <p:blipFill>
          <a:blip r:embed="rId2" cstate="print"/>
          <a:srcRect/>
          <a:stretch>
            <a:fillRect/>
          </a:stretch>
        </p:blipFill>
        <p:spPr bwMode="auto">
          <a:xfrm>
            <a:off x="4932040" y="404664"/>
            <a:ext cx="4211960" cy="4752528"/>
          </a:xfrm>
          <a:prstGeom prst="rect">
            <a:avLst/>
          </a:prstGeom>
          <a:noFill/>
        </p:spPr>
      </p:pic>
      <p:sp>
        <p:nvSpPr>
          <p:cNvPr id="3" name="Rectangle 2"/>
          <p:cNvSpPr/>
          <p:nvPr/>
        </p:nvSpPr>
        <p:spPr>
          <a:xfrm>
            <a:off x="0" y="1859340"/>
            <a:ext cx="4860032" cy="2862322"/>
          </a:xfrm>
          <a:prstGeom prst="rect">
            <a:avLst/>
          </a:prstGeom>
        </p:spPr>
        <p:txBody>
          <a:bodyPr wrap="square">
            <a:spAutoFit/>
          </a:bodyPr>
          <a:lstStyle/>
          <a:p>
            <a:pPr algn="ctr"/>
            <a:r>
              <a:rPr lang="en-US" b="1" i="1" u="sng" dirty="0"/>
              <a:t>Type of Buffalo </a:t>
            </a:r>
            <a:endParaRPr lang="en-US" dirty="0"/>
          </a:p>
          <a:p>
            <a:pPr algn="l"/>
            <a:r>
              <a:rPr lang="en-US" dirty="0"/>
              <a:t>  There are two types of Buffalo they are </a:t>
            </a:r>
          </a:p>
          <a:p>
            <a:pPr algn="l"/>
            <a:r>
              <a:rPr lang="en-US" dirty="0"/>
              <a:t>1-Swamp buffalo             </a:t>
            </a:r>
          </a:p>
          <a:p>
            <a:pPr algn="l"/>
            <a:r>
              <a:rPr lang="ar-IQ" dirty="0"/>
              <a:t>    </a:t>
            </a:r>
            <a:r>
              <a:rPr lang="en-US" dirty="0"/>
              <a:t>   This type prevalent and widespread in eastern countries especially the northern East part of Asia and in spite of the existence of variation in color and size , the Breeds are located  did not differentiate into distinct types and known this kind in the Philippines(</a:t>
            </a:r>
            <a:r>
              <a:rPr lang="en-US" dirty="0" err="1"/>
              <a:t>carabo</a:t>
            </a:r>
            <a:r>
              <a:rPr lang="en-US" dirty="0"/>
              <a:t>),while the same called in Malaysia (</a:t>
            </a:r>
            <a:r>
              <a:rPr lang="en-US" dirty="0" err="1"/>
              <a:t>Kerbao</a:t>
            </a:r>
            <a:r>
              <a:rPr lang="en-US" dirty="0"/>
              <a:t>)    </a:t>
            </a:r>
            <a:r>
              <a:rPr lang="ar-IQ" dirty="0"/>
              <a:t>    </a:t>
            </a:r>
            <a:r>
              <a:rPr lang="en-US" dirty="0"/>
              <a:t>        </a:t>
            </a:r>
          </a:p>
        </p:txBody>
      </p:sp>
    </p:spTree>
    <p:extLst>
      <p:ext uri="{BB962C8B-B14F-4D97-AF65-F5344CB8AC3E}">
        <p14:creationId xmlns:p14="http://schemas.microsoft.com/office/powerpoint/2010/main" val="2979658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1026" name="Picture 2" descr="C:\Users\Farah\Desktop\images (2).jpg"/>
          <p:cNvPicPr>
            <a:picLocks noGrp="1" noChangeAspect="1" noChangeArrowheads="1"/>
          </p:cNvPicPr>
          <p:nvPr>
            <p:ph sz="quarter" idx="1"/>
          </p:nvPr>
        </p:nvPicPr>
        <p:blipFill>
          <a:blip r:embed="rId2" cstate="print"/>
          <a:srcRect/>
          <a:stretch>
            <a:fillRect/>
          </a:stretch>
        </p:blipFill>
        <p:spPr bwMode="auto">
          <a:xfrm>
            <a:off x="714348" y="785794"/>
            <a:ext cx="8072494" cy="571504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3074" name="Picture 2" descr="C:\Users\Farah\Desktop\images.jpg"/>
          <p:cNvPicPr>
            <a:picLocks noGrp="1" noChangeAspect="1" noChangeArrowheads="1"/>
          </p:cNvPicPr>
          <p:nvPr>
            <p:ph sz="quarter" idx="1"/>
          </p:nvPr>
        </p:nvPicPr>
        <p:blipFill>
          <a:blip r:embed="rId2" cstate="print"/>
          <a:srcRect/>
          <a:stretch>
            <a:fillRect/>
          </a:stretch>
        </p:blipFill>
        <p:spPr bwMode="auto">
          <a:xfrm>
            <a:off x="0" y="-285800"/>
            <a:ext cx="11169917" cy="71438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302</TotalTime>
  <Words>501</Words>
  <Application>Microsoft Office PowerPoint</Application>
  <PresentationFormat>On-screen Show (4:3)</PresentationFormat>
  <Paragraphs>41</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ألوان متوسطة</vt:lpstr>
      <vt:lpstr>Buffalo   Originated in Asia ,which has spread  to Africa and some European countries and south of American countries due to appropriate environmental  condition for this  animal, and this known as  the water buffalo  domesticated and buffalo is known an essential source in the agriculture economy for more than (26) countries of the world ,including China, Philippines ,and the group countries of Indochina, Malaysia ,India , Pakistan Egypt and Iraq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By DR.Ahmed Saker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Buffalo   Originated in Asia ,which has spread  to Africa and some European countries and south of American countries in order to appropriate environmental  condition for this       animal, and this known as  the water buffalo  domesticated and buffalo is known an essential source in the agriculture economy for more than (26) countries of the world ,including China, Philippines ,and the group countries of Indochina, Malaysia ,India , Pakistan Egypt and Iraq .</dc:title>
  <dc:creator>Farah</dc:creator>
  <cp:lastModifiedBy>IQ</cp:lastModifiedBy>
  <cp:revision>50</cp:revision>
  <dcterms:created xsi:type="dcterms:W3CDTF">2013-03-17T06:17:47Z</dcterms:created>
  <dcterms:modified xsi:type="dcterms:W3CDTF">2019-02-23T20:12:01Z</dcterms:modified>
</cp:coreProperties>
</file>